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7" r:id="rId2"/>
    <p:sldId id="258" r:id="rId3"/>
    <p:sldId id="263" r:id="rId4"/>
    <p:sldId id="259" r:id="rId5"/>
    <p:sldId id="260" r:id="rId6"/>
    <p:sldId id="261" r:id="rId7"/>
    <p:sldId id="262" r:id="rId8"/>
    <p:sldId id="264" r:id="rId9"/>
    <p:sldId id="266"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5E22B-9C7E-4F04-A56B-F43B7150DF60}" type="datetimeFigureOut">
              <a:rPr lang="ru-RU" smtClean="0"/>
              <a:t>22.09.2019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16ACC-D8E2-4EB7-AD0A-0F461B311F8C}" type="slidenum">
              <a:rPr lang="ru-RU" smtClean="0"/>
              <a:t>‹#›</a:t>
            </a:fld>
            <a:endParaRPr lang="ru-RU" dirty="0"/>
          </a:p>
        </p:txBody>
      </p:sp>
    </p:spTree>
    <p:extLst>
      <p:ext uri="{BB962C8B-B14F-4D97-AF65-F5344CB8AC3E}">
        <p14:creationId xmlns:p14="http://schemas.microsoft.com/office/powerpoint/2010/main" val="369806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616ACC-D8E2-4EB7-AD0A-0F461B311F8C}" type="slidenum">
              <a:rPr lang="ru-RU" smtClean="0"/>
              <a:t>10</a:t>
            </a:fld>
            <a:endParaRPr lang="ru-RU" dirty="0"/>
          </a:p>
        </p:txBody>
      </p:sp>
    </p:spTree>
    <p:extLst>
      <p:ext uri="{BB962C8B-B14F-4D97-AF65-F5344CB8AC3E}">
        <p14:creationId xmlns:p14="http://schemas.microsoft.com/office/powerpoint/2010/main" val="423817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22.09.2019</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429000"/>
            <a:ext cx="6883167" cy="1296144"/>
          </a:xfrm>
        </p:spPr>
        <p:txBody>
          <a:bodyPr/>
          <a:lstStyle/>
          <a:p>
            <a:pPr marL="0" indent="0">
              <a:buNone/>
            </a:pPr>
            <a:r>
              <a:rPr lang="ru-RU" sz="3200" dirty="0">
                <a:solidFill>
                  <a:srgbClr val="00B050"/>
                </a:solidFill>
                <a:latin typeface="Times New Roman" pitchFamily="18" charset="0"/>
                <a:cs typeface="Times New Roman" pitchFamily="18" charset="0"/>
              </a:rPr>
              <a:t>ТРАДИЦИИ РУССКОГО                   НАРОДА</a:t>
            </a:r>
            <a:r>
              <a:rPr lang="ru-RU" sz="4400" dirty="0">
                <a:solidFill>
                  <a:srgbClr val="00B050"/>
                </a:solidFill>
                <a:latin typeface="Times New Roman" pitchFamily="18" charset="0"/>
                <a:cs typeface="Times New Roman" pitchFamily="18" charset="0"/>
              </a:rPr>
              <a:t>"</a:t>
            </a:r>
            <a:br>
              <a:rPr lang="ru-RU" sz="4400" dirty="0">
                <a:solidFill>
                  <a:srgbClr val="00B050"/>
                </a:solidFill>
                <a:latin typeface="Times New Roman" pitchFamily="18" charset="0"/>
                <a:cs typeface="Times New Roman" pitchFamily="18" charset="0"/>
              </a:rPr>
            </a:br>
            <a:endParaRPr lang="ru-RU" dirty="0"/>
          </a:p>
        </p:txBody>
      </p:sp>
      <p:sp>
        <p:nvSpPr>
          <p:cNvPr id="3" name="Объект 2"/>
          <p:cNvSpPr>
            <a:spLocks noGrp="1"/>
          </p:cNvSpPr>
          <p:nvPr>
            <p:ph sz="quarter" idx="13"/>
          </p:nvPr>
        </p:nvSpPr>
        <p:spPr>
          <a:xfrm>
            <a:off x="1143000" y="404664"/>
            <a:ext cx="7173416" cy="3024336"/>
          </a:xfrm>
        </p:spPr>
        <p:txBody>
          <a:bodyPr>
            <a:normAutofit fontScale="62500" lnSpcReduction="20000"/>
          </a:bodyPr>
          <a:lstStyle/>
          <a:p>
            <a:pPr marL="45720" indent="0">
              <a:buNone/>
            </a:pPr>
            <a:r>
              <a:rPr lang="ru-RU" b="1" dirty="0" smtClean="0"/>
              <a:t>  </a:t>
            </a:r>
          </a:p>
          <a:p>
            <a:pPr marL="45720" indent="0">
              <a:buNone/>
            </a:pPr>
            <a:r>
              <a:rPr lang="ru-RU" sz="2600" b="1" dirty="0" smtClean="0">
                <a:solidFill>
                  <a:schemeClr val="accent1">
                    <a:lumMod val="50000"/>
                  </a:schemeClr>
                </a:solidFill>
                <a:latin typeface="Times New Roman" pitchFamily="18" charset="0"/>
                <a:cs typeface="Times New Roman" pitchFamily="18" charset="0"/>
              </a:rPr>
              <a:t>                            </a:t>
            </a:r>
            <a:r>
              <a:rPr lang="ru-RU" sz="5700" b="1" dirty="0" smtClean="0">
                <a:solidFill>
                  <a:schemeClr val="accent1">
                    <a:lumMod val="50000"/>
                  </a:schemeClr>
                </a:solidFill>
                <a:latin typeface="Times New Roman" pitchFamily="18" charset="0"/>
                <a:cs typeface="Times New Roman" pitchFamily="18" charset="0"/>
              </a:rPr>
              <a:t>ПРОЕКТ</a:t>
            </a:r>
          </a:p>
          <a:p>
            <a:endParaRPr lang="ru-RU" sz="2600" dirty="0">
              <a:solidFill>
                <a:schemeClr val="accent1">
                  <a:lumMod val="50000"/>
                </a:schemeClr>
              </a:solidFill>
              <a:latin typeface="Times New Roman" pitchFamily="18" charset="0"/>
              <a:cs typeface="Times New Roman" pitchFamily="18" charset="0"/>
            </a:endParaRPr>
          </a:p>
          <a:p>
            <a:pPr marL="45720" indent="0">
              <a:buNone/>
            </a:pPr>
            <a:r>
              <a:rPr lang="ru-RU" sz="2600" b="1" dirty="0">
                <a:solidFill>
                  <a:schemeClr val="accent1">
                    <a:lumMod val="50000"/>
                  </a:schemeClr>
                </a:solidFill>
                <a:latin typeface="Times New Roman" pitchFamily="18" charset="0"/>
                <a:cs typeface="Times New Roman" pitchFamily="18" charset="0"/>
              </a:rPr>
              <a:t> </a:t>
            </a:r>
            <a:r>
              <a:rPr lang="ru-RU" sz="2600" b="1" dirty="0" smtClean="0">
                <a:solidFill>
                  <a:schemeClr val="accent1">
                    <a:lumMod val="50000"/>
                  </a:schemeClr>
                </a:solidFill>
                <a:latin typeface="Times New Roman" pitchFamily="18" charset="0"/>
                <a:cs typeface="Times New Roman" pitchFamily="18" charset="0"/>
              </a:rPr>
              <a:t>           "</a:t>
            </a:r>
            <a:r>
              <a:rPr lang="ru-RU" sz="2600" b="1" dirty="0">
                <a:solidFill>
                  <a:schemeClr val="accent1">
                    <a:lumMod val="50000"/>
                  </a:schemeClr>
                </a:solidFill>
                <a:latin typeface="Times New Roman" pitchFamily="18" charset="0"/>
                <a:cs typeface="Times New Roman" pitchFamily="18" charset="0"/>
              </a:rPr>
              <a:t>ДУХОВНО-НРАВСТВЕННОЕ </a:t>
            </a:r>
            <a:endParaRPr lang="ru-RU" sz="2600" b="1" dirty="0" smtClean="0">
              <a:solidFill>
                <a:schemeClr val="accent1">
                  <a:lumMod val="50000"/>
                </a:schemeClr>
              </a:solidFill>
              <a:latin typeface="Times New Roman" pitchFamily="18" charset="0"/>
              <a:cs typeface="Times New Roman" pitchFamily="18" charset="0"/>
            </a:endParaRPr>
          </a:p>
          <a:p>
            <a:pPr marL="45720" indent="0">
              <a:buNone/>
            </a:pPr>
            <a:endParaRPr lang="ru-RU" sz="2600" b="1" dirty="0">
              <a:solidFill>
                <a:schemeClr val="accent1">
                  <a:lumMod val="50000"/>
                </a:schemeClr>
              </a:solidFill>
              <a:latin typeface="Times New Roman" pitchFamily="18" charset="0"/>
              <a:cs typeface="Times New Roman" pitchFamily="18" charset="0"/>
            </a:endParaRPr>
          </a:p>
          <a:p>
            <a:pPr marL="45720" indent="0">
              <a:buNone/>
            </a:pPr>
            <a:r>
              <a:rPr lang="ru-RU" sz="2600" b="1" dirty="0" smtClean="0">
                <a:solidFill>
                  <a:schemeClr val="accent1">
                    <a:lumMod val="50000"/>
                  </a:schemeClr>
                </a:solidFill>
                <a:latin typeface="Times New Roman" pitchFamily="18" charset="0"/>
                <a:cs typeface="Times New Roman" pitchFamily="18" charset="0"/>
              </a:rPr>
              <a:t>ВОСПИТАНИЕ            ДОШКОЛЬНИКОВ.</a:t>
            </a:r>
            <a:endParaRPr lang="ru-RU" sz="2600" b="1" dirty="0">
              <a:latin typeface="Times New Roman" pitchFamily="18" charset="0"/>
              <a:cs typeface="Times New Roman" pitchFamily="18" charset="0"/>
            </a:endParaRPr>
          </a:p>
          <a:p>
            <a:endParaRPr lang="ru-RU" sz="2600" b="1" dirty="0" smtClean="0">
              <a:latin typeface="Times New Roman" pitchFamily="18" charset="0"/>
              <a:cs typeface="Times New Roman" pitchFamily="18" charset="0"/>
            </a:endParaRPr>
          </a:p>
          <a:p>
            <a:endParaRPr lang="ru-RU" sz="2600" b="1" dirty="0" smtClean="0">
              <a:latin typeface="Times New Roman" pitchFamily="18" charset="0"/>
              <a:cs typeface="Times New Roman" pitchFamily="18" charset="0"/>
            </a:endParaRPr>
          </a:p>
          <a:p>
            <a:pPr marL="45720" indent="0">
              <a:buNone/>
            </a:pPr>
            <a:r>
              <a:rPr lang="ru-RU" sz="2600" b="1" dirty="0" smtClean="0">
                <a:latin typeface="Times New Roman" pitchFamily="18" charset="0"/>
                <a:cs typeface="Times New Roman" pitchFamily="18" charset="0"/>
              </a:rPr>
              <a:t> </a:t>
            </a:r>
            <a:endParaRPr lang="ru-RU" dirty="0"/>
          </a:p>
        </p:txBody>
      </p:sp>
      <p:sp>
        <p:nvSpPr>
          <p:cNvPr id="4" name="Прямоугольник 3"/>
          <p:cNvSpPr/>
          <p:nvPr/>
        </p:nvSpPr>
        <p:spPr>
          <a:xfrm rot="10800000" flipV="1">
            <a:off x="3005258" y="5270149"/>
            <a:ext cx="5599190" cy="923330"/>
          </a:xfrm>
          <a:prstGeom prst="rect">
            <a:avLst/>
          </a:prstGeom>
        </p:spPr>
        <p:txBody>
          <a:bodyPr wrap="square">
            <a:spAutoFit/>
          </a:bodyPr>
          <a:lstStyle/>
          <a:p>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Выполнила: </a:t>
            </a:r>
            <a:r>
              <a:rPr lang="ru-RU" dirty="0">
                <a:solidFill>
                  <a:schemeClr val="tx2">
                    <a:lumMod val="75000"/>
                  </a:schemeClr>
                </a:solidFill>
                <a:latin typeface="Times New Roman" pitchFamily="18" charset="0"/>
                <a:cs typeface="Times New Roman" pitchFamily="18" charset="0"/>
              </a:rPr>
              <a:t>Щукина Е.Ю </a:t>
            </a:r>
          </a:p>
          <a:p>
            <a:r>
              <a:rPr lang="ru-RU" dirty="0" smtClean="0">
                <a:solidFill>
                  <a:schemeClr val="tx2">
                    <a:lumMod val="75000"/>
                  </a:schemeClr>
                </a:solidFill>
                <a:latin typeface="Times New Roman" pitchFamily="18" charset="0"/>
                <a:cs typeface="Times New Roman" pitchFamily="18" charset="0"/>
              </a:rPr>
              <a:t>                                                МБДОУ </a:t>
            </a:r>
            <a:r>
              <a:rPr lang="ru-RU" dirty="0">
                <a:solidFill>
                  <a:schemeClr val="tx2">
                    <a:lumMod val="75000"/>
                  </a:schemeClr>
                </a:solidFill>
                <a:latin typeface="Times New Roman" pitchFamily="18" charset="0"/>
                <a:cs typeface="Times New Roman" pitchFamily="18" charset="0"/>
              </a:rPr>
              <a:t>д/с №</a:t>
            </a:r>
            <a:r>
              <a:rPr lang="ru-RU" dirty="0" smtClean="0">
                <a:solidFill>
                  <a:schemeClr val="tx2">
                    <a:lumMod val="75000"/>
                  </a:schemeClr>
                </a:solidFill>
                <a:latin typeface="Times New Roman" pitchFamily="18" charset="0"/>
                <a:cs typeface="Times New Roman" pitchFamily="18" charset="0"/>
              </a:rPr>
              <a:t>2 </a:t>
            </a:r>
            <a:r>
              <a:rPr lang="ru-RU" dirty="0">
                <a:solidFill>
                  <a:schemeClr val="tx2">
                    <a:lumMod val="75000"/>
                  </a:schemeClr>
                </a:solidFill>
                <a:latin typeface="Times New Roman" pitchFamily="18" charset="0"/>
                <a:cs typeface="Times New Roman" pitchFamily="18" charset="0"/>
              </a:rPr>
              <a:t>«Чайка</a:t>
            </a:r>
            <a:r>
              <a:rPr lang="ru-RU" dirty="0" smtClean="0">
                <a:solidFill>
                  <a:schemeClr val="tx2">
                    <a:lumMod val="75000"/>
                  </a:schemeClr>
                </a:solidFill>
                <a:latin typeface="Times New Roman" pitchFamily="18" charset="0"/>
                <a:cs typeface="Times New Roman" pitchFamily="18" charset="0"/>
              </a:rPr>
              <a:t>»</a:t>
            </a:r>
          </a:p>
          <a:p>
            <a:r>
              <a:rPr lang="ru-RU" dirty="0" smtClean="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                                                                     2019г</a:t>
            </a:r>
            <a:r>
              <a:rPr lang="ru-RU" dirty="0">
                <a:solidFill>
                  <a:schemeClr val="tx2">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17506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7" y="1556791"/>
            <a:ext cx="2952329" cy="1944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381" y="4035538"/>
            <a:ext cx="3278221" cy="205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58467">
            <a:off x="1208079" y="4221088"/>
            <a:ext cx="2859865"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rot="1090190">
            <a:off x="6301431" y="746058"/>
            <a:ext cx="2528353" cy="646331"/>
          </a:xfrm>
          <a:prstGeom prst="rect">
            <a:avLst/>
          </a:prstGeom>
        </p:spPr>
        <p:txBody>
          <a:bodyPr wrap="square">
            <a:spAutoFit/>
          </a:bodyPr>
          <a:lstStyle/>
          <a:p>
            <a:r>
              <a:rPr lang="ru-RU" dirty="0"/>
              <a:t>«Русские народные игры</a:t>
            </a:r>
            <a:r>
              <a:rPr lang="ru-RU" dirty="0" smtClean="0"/>
              <a:t>» </a:t>
            </a:r>
            <a:endParaRPr lang="ru-RU" dirty="0"/>
          </a:p>
        </p:txBody>
      </p:sp>
      <p:sp>
        <p:nvSpPr>
          <p:cNvPr id="3" name="Прямоугольник 2"/>
          <p:cNvSpPr/>
          <p:nvPr/>
        </p:nvSpPr>
        <p:spPr>
          <a:xfrm rot="21124809" flipH="1">
            <a:off x="543899" y="817435"/>
            <a:ext cx="2657021" cy="369332"/>
          </a:xfrm>
          <a:prstGeom prst="rect">
            <a:avLst/>
          </a:prstGeom>
        </p:spPr>
        <p:txBody>
          <a:bodyPr wrap="square">
            <a:spAutoFit/>
          </a:bodyPr>
          <a:lstStyle/>
          <a:p>
            <a:r>
              <a:rPr lang="ru-RU" dirty="0"/>
              <a:t>«Народная </a:t>
            </a:r>
            <a:r>
              <a:rPr lang="ru-RU" dirty="0" smtClean="0"/>
              <a:t>игрушка».</a:t>
            </a:r>
            <a:endParaRPr lang="ru-RU" dirty="0"/>
          </a:p>
        </p:txBody>
      </p:sp>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49559">
            <a:off x="1161508" y="1328741"/>
            <a:ext cx="3096344"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8637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620688"/>
            <a:ext cx="5472608" cy="369332"/>
          </a:xfrm>
          <a:prstGeom prst="rect">
            <a:avLst/>
          </a:prstGeom>
        </p:spPr>
        <p:txBody>
          <a:bodyPr wrap="square">
            <a:spAutoFit/>
          </a:bodyPr>
          <a:lstStyle/>
          <a:p>
            <a:r>
              <a:rPr lang="ru-RU" dirty="0" smtClean="0"/>
              <a:t>НОД</a:t>
            </a:r>
            <a:r>
              <a:rPr lang="ru-RU" dirty="0"/>
              <a:t>. </a:t>
            </a:r>
            <a:r>
              <a:rPr lang="ru-RU" dirty="0" smtClean="0"/>
              <a:t>«</a:t>
            </a:r>
            <a:r>
              <a:rPr lang="ru-RU" dirty="0"/>
              <a:t>Жизнь и быт русского народа</a:t>
            </a:r>
            <a:r>
              <a:rPr lang="ru-RU" dirty="0" smtClean="0"/>
              <a:t>»</a:t>
            </a:r>
            <a:endParaRPr lang="ru-RU"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5334"/>
            <a:ext cx="4032448" cy="2593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72817"/>
            <a:ext cx="3600400"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9464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539834"/>
            <a:ext cx="6480720" cy="646331"/>
          </a:xfrm>
          <a:prstGeom prst="rect">
            <a:avLst/>
          </a:prstGeom>
        </p:spPr>
        <p:txBody>
          <a:bodyPr wrap="square">
            <a:spAutoFit/>
          </a:bodyPr>
          <a:lstStyle/>
          <a:p>
            <a:r>
              <a:rPr lang="ru-RU" dirty="0" smtClean="0"/>
              <a:t> </a:t>
            </a:r>
            <a:r>
              <a:rPr lang="ru-RU" dirty="0"/>
              <a:t>«У матрешки – День рождения» (занятие по приобщению детей к истокам русской народной культуры)</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88933"/>
            <a:ext cx="3600400" cy="232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388933"/>
            <a:ext cx="3312368" cy="232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94078"/>
            <a:ext cx="3290308"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94079"/>
            <a:ext cx="3312368" cy="2143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6352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068960"/>
            <a:ext cx="8064896" cy="3024336"/>
          </a:xfrm>
        </p:spPr>
        <p:txBody>
          <a:bodyPr/>
          <a:lstStyle/>
          <a:p>
            <a:pPr marL="0" indent="0">
              <a:buNone/>
            </a:pPr>
            <a:r>
              <a:rPr lang="ru-RU" sz="2800" dirty="0">
                <a:latin typeface="Times New Roman" pitchFamily="18" charset="0"/>
                <a:cs typeface="Times New Roman" pitchFamily="18" charset="0"/>
              </a:rPr>
              <a:t>Срок  реализации   проекта– 1 год (сентябрь 2018года – май 2019 года).</a:t>
            </a:r>
            <a:r>
              <a:rPr lang="ru-RU" sz="2400" dirty="0"/>
              <a:t/>
            </a:r>
            <a:br>
              <a:rPr lang="ru-RU" sz="2400" dirty="0"/>
            </a:br>
            <a:endParaRPr lang="ru-RU" sz="2400" dirty="0">
              <a:latin typeface="Times New Roman" pitchFamily="18" charset="0"/>
              <a:cs typeface="Times New Roman" pitchFamily="18" charset="0"/>
            </a:endParaRPr>
          </a:p>
        </p:txBody>
      </p:sp>
      <p:sp>
        <p:nvSpPr>
          <p:cNvPr id="3" name="Объект 2"/>
          <p:cNvSpPr>
            <a:spLocks noGrp="1"/>
          </p:cNvSpPr>
          <p:nvPr>
            <p:ph sz="quarter" idx="13"/>
          </p:nvPr>
        </p:nvSpPr>
        <p:spPr>
          <a:xfrm>
            <a:off x="395536" y="260648"/>
            <a:ext cx="8496944" cy="2376264"/>
          </a:xfrm>
        </p:spPr>
        <p:txBody>
          <a:bodyPr>
            <a:normAutofit/>
          </a:bodyPr>
          <a:lstStyle/>
          <a:p>
            <a:pPr marL="45720" indent="0">
              <a:buNone/>
            </a:pPr>
            <a:r>
              <a:rPr lang="ru-RU" sz="2800" dirty="0">
                <a:solidFill>
                  <a:srgbClr val="7030A0"/>
                </a:solidFill>
                <a:latin typeface="Times New Roman" pitchFamily="18" charset="0"/>
                <a:cs typeface="Times New Roman" pitchFamily="18" charset="0"/>
              </a:rPr>
              <a:t>Вид проекта</a:t>
            </a:r>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практико-ориентированный </a:t>
            </a:r>
            <a:r>
              <a:rPr lang="ru-RU" sz="2800" b="1" dirty="0">
                <a:latin typeface="Times New Roman" pitchFamily="18" charset="0"/>
                <a:cs typeface="Times New Roman" pitchFamily="18" charset="0"/>
              </a:rPr>
              <a:t>(прикладной). Проект ориентирован на духовно-нравственное и </a:t>
            </a:r>
            <a:r>
              <a:rPr lang="ru-RU" sz="2800" b="1" dirty="0" smtClean="0">
                <a:latin typeface="Times New Roman" pitchFamily="18" charset="0"/>
                <a:cs typeface="Times New Roman" pitchFamily="18" charset="0"/>
              </a:rPr>
              <a:t>эстетическое</a:t>
            </a:r>
            <a:r>
              <a:rPr lang="ru-RU" sz="2800" b="1" dirty="0">
                <a:latin typeface="Times New Roman" pitchFamily="18" charset="0"/>
                <a:cs typeface="Times New Roman" pitchFamily="18" charset="0"/>
              </a:rPr>
              <a:t>   развитие участников образовательного процесса.</a:t>
            </a:r>
          </a:p>
          <a:p>
            <a:pPr marL="45720" indent="0">
              <a:buNone/>
            </a:pPr>
            <a:endParaRPr lang="ru-RU" dirty="0"/>
          </a:p>
        </p:txBody>
      </p:sp>
    </p:spTree>
    <p:extLst>
      <p:ext uri="{BB962C8B-B14F-4D97-AF65-F5344CB8AC3E}">
        <p14:creationId xmlns:p14="http://schemas.microsoft.com/office/powerpoint/2010/main" val="2573730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212976"/>
            <a:ext cx="8280920" cy="3024336"/>
          </a:xfrm>
        </p:spPr>
        <p:txBody>
          <a:bodyPr/>
          <a:lstStyle/>
          <a:p>
            <a:pPr marL="0" indent="0">
              <a:buNone/>
            </a:pPr>
            <a:r>
              <a:rPr lang="ru-RU" sz="2800" dirty="0">
                <a:solidFill>
                  <a:srgbClr val="7030A0"/>
                </a:solidFill>
                <a:effectLst/>
                <a:latin typeface="Times New Roman" pitchFamily="18" charset="0"/>
                <a:cs typeface="Times New Roman" pitchFamily="18" charset="0"/>
              </a:rPr>
              <a:t>Гипотеза проекта</a:t>
            </a:r>
            <a:r>
              <a:rPr lang="ru-RU" sz="2000" dirty="0">
                <a:effectLst/>
                <a:latin typeface="Times New Roman" pitchFamily="18" charset="0"/>
                <a:cs typeface="Times New Roman" pitchFamily="18" charset="0"/>
              </a:rPr>
              <a:t>:</a:t>
            </a:r>
            <a:br>
              <a:rPr lang="ru-RU" sz="2000" dirty="0">
                <a:effectLst/>
                <a:latin typeface="Times New Roman" pitchFamily="18" charset="0"/>
                <a:cs typeface="Times New Roman" pitchFamily="18" charset="0"/>
              </a:rPr>
            </a:br>
            <a:r>
              <a:rPr lang="ru-RU" sz="2000" dirty="0">
                <a:effectLst/>
                <a:latin typeface="Times New Roman" pitchFamily="18" charset="0"/>
                <a:cs typeface="Times New Roman" pitchFamily="18" charset="0"/>
              </a:rPr>
              <a:t>Использование  средств и образов произведений устного народного творчества (пословиц и поговорок), художественной литературы на занятиях и повседневной жизни, ознакомление с культурой страны и родного края будут содействовать развитию духовно - нравственного сознания детей дошкольного возраста и их социализации.</a:t>
            </a:r>
            <a:r>
              <a:rPr lang="ru-RU" dirty="0">
                <a:effectLst/>
              </a:rPr>
              <a:t/>
            </a:r>
            <a:br>
              <a:rPr lang="ru-RU" dirty="0">
                <a:effectLst/>
              </a:rPr>
            </a:br>
            <a:endParaRPr lang="ru-RU" dirty="0"/>
          </a:p>
        </p:txBody>
      </p:sp>
      <p:sp>
        <p:nvSpPr>
          <p:cNvPr id="3" name="Объект 2"/>
          <p:cNvSpPr>
            <a:spLocks noGrp="1"/>
          </p:cNvSpPr>
          <p:nvPr>
            <p:ph sz="quarter" idx="13"/>
          </p:nvPr>
        </p:nvSpPr>
        <p:spPr>
          <a:xfrm>
            <a:off x="539552" y="332656"/>
            <a:ext cx="8280920" cy="3873584"/>
          </a:xfrm>
        </p:spPr>
        <p:txBody>
          <a:bodyPr/>
          <a:lstStyle/>
          <a:p>
            <a:pPr marL="45720" indent="0">
              <a:buNone/>
            </a:pPr>
            <a:r>
              <a:rPr lang="ru-RU" sz="2000" dirty="0">
                <a:latin typeface="Times New Roman" pitchFamily="18" charset="0"/>
                <a:cs typeface="Times New Roman" pitchFamily="18" charset="0"/>
              </a:rPr>
              <a:t>  </a:t>
            </a:r>
            <a:r>
              <a:rPr lang="ru-RU" sz="2400" dirty="0">
                <a:solidFill>
                  <a:srgbClr val="7030A0"/>
                </a:solidFill>
                <a:latin typeface="Times New Roman" pitchFamily="18" charset="0"/>
                <a:cs typeface="Times New Roman" pitchFamily="18" charset="0"/>
              </a:rPr>
              <a:t>Цель проекта:</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разработать и апробировать модель  воспитания дошкольников через приобщение  детей к русской национальной   культуре, направленную на  развитие  духовно-нравственной личности дошкольников, формирование у воспитанников высокого патриотического сознания</a:t>
            </a:r>
            <a:endParaRPr lang="ru-RU" sz="2400" dirty="0"/>
          </a:p>
        </p:txBody>
      </p:sp>
    </p:spTree>
    <p:extLst>
      <p:ext uri="{BB962C8B-B14F-4D97-AF65-F5344CB8AC3E}">
        <p14:creationId xmlns:p14="http://schemas.microsoft.com/office/powerpoint/2010/main" val="197380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332656"/>
            <a:ext cx="8496944" cy="6120680"/>
          </a:xfrm>
        </p:spPr>
        <p:txBody>
          <a:bodyPr>
            <a:normAutofit fontScale="70000" lnSpcReduction="20000"/>
          </a:bodyPr>
          <a:lstStyle/>
          <a:p>
            <a:pPr marL="45720" indent="0">
              <a:buNone/>
            </a:pPr>
            <a:r>
              <a:rPr lang="ru-RU" sz="3300" b="1" dirty="0">
                <a:solidFill>
                  <a:srgbClr val="7030A0"/>
                </a:solidFill>
                <a:latin typeface="Times New Roman" pitchFamily="18" charset="0"/>
                <a:cs typeface="Times New Roman" pitchFamily="18" charset="0"/>
              </a:rPr>
              <a:t>Задачи реализации проекта:</a:t>
            </a:r>
          </a:p>
          <a:p>
            <a:pPr marL="45720" indent="0">
              <a:buNone/>
            </a:pPr>
            <a:r>
              <a:rPr lang="ru-RU" sz="3300" b="1" dirty="0">
                <a:latin typeface="Times New Roman" pitchFamily="18" charset="0"/>
                <a:cs typeface="Times New Roman" pitchFamily="18" charset="0"/>
              </a:rPr>
              <a:t>- Интегрирование содержания духовно-нравственного воспитания в игровую и творческую деятельность  детей;</a:t>
            </a:r>
          </a:p>
          <a:p>
            <a:pPr marL="45720" indent="0">
              <a:buNone/>
            </a:pPr>
            <a:r>
              <a:rPr lang="ru-RU" sz="3300" b="1" dirty="0">
                <a:latin typeface="Times New Roman" pitchFamily="18" charset="0"/>
                <a:cs typeface="Times New Roman" pitchFamily="18" charset="0"/>
              </a:rPr>
              <a:t>- Формирование  духовно-нравственных чувств на основе изучения культуры страны и родного края;</a:t>
            </a:r>
          </a:p>
          <a:p>
            <a:pPr marL="45720" indent="0">
              <a:buNone/>
            </a:pPr>
            <a:r>
              <a:rPr lang="ru-RU" sz="3300" b="1" dirty="0">
                <a:latin typeface="Times New Roman" pitchFamily="18" charset="0"/>
                <a:cs typeface="Times New Roman" pitchFamily="18" charset="0"/>
              </a:rPr>
              <a:t>- Обогащение  словарного запаса детей в процессе духовно-нравственного воспитания и диалогического общения;</a:t>
            </a:r>
          </a:p>
          <a:p>
            <a:pPr marL="45720" indent="0">
              <a:buNone/>
            </a:pPr>
            <a:r>
              <a:rPr lang="ru-RU" sz="3300" b="1" dirty="0">
                <a:latin typeface="Times New Roman" pitchFamily="18" charset="0"/>
                <a:cs typeface="Times New Roman" pitchFamily="18" charset="0"/>
              </a:rPr>
              <a:t>- Воспитание  духовно-нравственной личности с активной жизненной позицией, способности к совершенству и гармоничному взаимодействию с другими людьми;</a:t>
            </a:r>
            <a:br>
              <a:rPr lang="ru-RU" sz="3300" b="1" dirty="0">
                <a:latin typeface="Times New Roman" pitchFamily="18" charset="0"/>
                <a:cs typeface="Times New Roman" pitchFamily="18" charset="0"/>
              </a:rPr>
            </a:br>
            <a:r>
              <a:rPr lang="ru-RU" sz="3300" b="1" dirty="0">
                <a:latin typeface="Times New Roman" pitchFamily="18" charset="0"/>
                <a:cs typeface="Times New Roman" pitchFamily="18" charset="0"/>
              </a:rPr>
              <a:t>- Воспитание  интереса  и любви  к русской национальной культуре, народному творчеству, обычаям, традициям, обрядам, народному календарю,  к </a:t>
            </a:r>
            <a:r>
              <a:rPr lang="ru-RU" sz="3300" b="1" dirty="0" smtClean="0">
                <a:latin typeface="Times New Roman" pitchFamily="18" charset="0"/>
                <a:cs typeface="Times New Roman" pitchFamily="18" charset="0"/>
              </a:rPr>
              <a:t>народным</a:t>
            </a:r>
            <a:r>
              <a:rPr lang="ru-RU" sz="3300" b="1" dirty="0">
                <a:latin typeface="Times New Roman" pitchFamily="18" charset="0"/>
                <a:cs typeface="Times New Roman" pitchFamily="18" charset="0"/>
              </a:rPr>
              <a:t>  играм;</a:t>
            </a:r>
          </a:p>
          <a:p>
            <a:pPr marL="45720" indent="0">
              <a:buNone/>
            </a:pPr>
            <a:r>
              <a:rPr lang="ru-RU" sz="3300" b="1" dirty="0">
                <a:latin typeface="Times New Roman" pitchFamily="18" charset="0"/>
                <a:cs typeface="Times New Roman" pitchFamily="18" charset="0"/>
              </a:rPr>
              <a:t>- формирование   у воспитанников чувства собственного достоинства как представителя своего народа и толерантного отношения к представителям других  национальностей;</a:t>
            </a:r>
          </a:p>
          <a:p>
            <a:pPr marL="45720" indent="0">
              <a:buNone/>
            </a:pPr>
            <a:r>
              <a:rPr lang="ru-RU" sz="3300" b="1" dirty="0">
                <a:latin typeface="Times New Roman" pitchFamily="18" charset="0"/>
                <a:cs typeface="Times New Roman" pitchFamily="18" charset="0"/>
              </a:rPr>
              <a:t>- создание условий для реализации основных направлений ФГОС дошкольного образования, достижения целевых ориентиров дошкольного образования.</a:t>
            </a:r>
          </a:p>
          <a:p>
            <a:endParaRPr lang="ru-RU" dirty="0"/>
          </a:p>
        </p:txBody>
      </p:sp>
    </p:spTree>
    <p:extLst>
      <p:ext uri="{BB962C8B-B14F-4D97-AF65-F5344CB8AC3E}">
        <p14:creationId xmlns:p14="http://schemas.microsoft.com/office/powerpoint/2010/main" val="3293928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188640"/>
            <a:ext cx="8568952" cy="6408712"/>
          </a:xfrm>
        </p:spPr>
        <p:txBody>
          <a:bodyPr>
            <a:normAutofit fontScale="47500" lnSpcReduction="20000"/>
          </a:bodyPr>
          <a:lstStyle/>
          <a:p>
            <a:pPr marL="45720" indent="0">
              <a:buNone/>
            </a:pPr>
            <a:r>
              <a:rPr lang="ru-RU" sz="2300" b="1" dirty="0">
                <a:solidFill>
                  <a:srgbClr val="7030A0"/>
                </a:solidFill>
                <a:latin typeface="Times New Roman" pitchFamily="18" charset="0"/>
                <a:cs typeface="Times New Roman" pitchFamily="18" charset="0"/>
              </a:rPr>
              <a:t>Актуальность проекта</a:t>
            </a:r>
            <a:endParaRPr lang="ru-RU" sz="2300" dirty="0">
              <a:solidFill>
                <a:srgbClr val="7030A0"/>
              </a:solidFill>
              <a:latin typeface="Times New Roman" pitchFamily="18" charset="0"/>
              <a:cs typeface="Times New Roman" pitchFamily="18" charset="0"/>
            </a:endParaRPr>
          </a:p>
          <a:p>
            <a:pPr marL="45720" indent="0">
              <a:buNone/>
            </a:pPr>
            <a:r>
              <a:rPr lang="ru-RU" sz="2300" dirty="0">
                <a:latin typeface="Times New Roman" pitchFamily="18" charset="0"/>
                <a:cs typeface="Times New Roman" pitchFamily="18" charset="0"/>
              </a:rPr>
              <a:t>Проблема духовно-нравственного воспитания растущего поколения всегда была  актуальной. Духовно-нравственное воспитание – это формирование ценностного отношения к жизни, обеспечивающего устойчивое, гармоническое развитие человека, включающее в себя воспитание чувства долга, справедливости, ответственности и других качеств, способных придать высокий смысл делам и мыслям человека.</a:t>
            </a:r>
          </a:p>
          <a:p>
            <a:pPr marL="45720" indent="0">
              <a:buNone/>
            </a:pPr>
            <a:r>
              <a:rPr lang="ru-RU" sz="2300" dirty="0">
                <a:latin typeface="Times New Roman" pitchFamily="18" charset="0"/>
                <a:cs typeface="Times New Roman" pitchFamily="18" charset="0"/>
              </a:rPr>
              <a:t>Современное российское общество остро переживает кризис духовно – нравственных идеалов. Сегодня каждый из нас понимает потребность возрождения и развития духовных традиций нашего Отечества.</a:t>
            </a:r>
          </a:p>
          <a:p>
            <a:pPr marL="45720" indent="0">
              <a:buNone/>
            </a:pPr>
            <a:r>
              <a:rPr lang="ru-RU" sz="2300" dirty="0">
                <a:latin typeface="Times New Roman" pitchFamily="18" charset="0"/>
                <a:cs typeface="Times New Roman" pitchFamily="18" charset="0"/>
              </a:rPr>
              <a:t>В дошкольном возрасте закладываются основы личности; именно дошкольное детство, для которого характерно эмоционально-чувственное восприятие действительности, является благоприятным для нравственного и эстетического воспитания.  Именно в этот период происходит бурное накопление жизненного опыта: нравственного, социального, духовного. Человек за первые 7 лет жизни приобретает столько, сколько не может приобрести за всю последующую жизнь и упущения  в  этом возрасте не наверстываются впоследствии. Именно этот возраст нельзя пропустить для становления представлений о добре и зле, о нравственных эталонах и нравственных нормах поведения и взаимоотношений.</a:t>
            </a:r>
          </a:p>
          <a:p>
            <a:pPr marL="45720" indent="0">
              <a:buNone/>
            </a:pPr>
            <a:r>
              <a:rPr lang="ru-RU" sz="2300" dirty="0">
                <a:latin typeface="Times New Roman" pitchFamily="18" charset="0"/>
                <a:cs typeface="Times New Roman" pitchFamily="18" charset="0"/>
              </a:rPr>
              <a:t>В настоящее время происходит смещение акцентов в развитии детей в  сторону ранней интеллектуализации,  что не способствуют духовному развитию. В  погоне за развитием интеллекта упускается воспитание души, нравственное и духовное развитие  маленького человека, без которых, все накопленные знания могут оказаться бесполезными. И как результат этого - эмоциональная, волевая и духовная незрелость.</a:t>
            </a:r>
          </a:p>
          <a:p>
            <a:pPr marL="45720" indent="0">
              <a:buNone/>
            </a:pPr>
            <a:r>
              <a:rPr lang="ru-RU" sz="2300" dirty="0">
                <a:latin typeface="Times New Roman" pitchFamily="18" charset="0"/>
                <a:cs typeface="Times New Roman" pitchFamily="18" charset="0"/>
              </a:rPr>
              <a:t>Без знания своих корней, традиций своего народа, нельзя воспитать  полноценного человека. Знакомство с традициями, обычаями русского народа, помогает воспитывать любовь к истории, культуре русского народа, помогает сохранить прошлое. Поэтому познание детьми народной культуры, русского народного творчества, народного фольклора, положительно влияет на эстетическое развитие детей, раскрывает творческие способности каждого ребёнка, формирует общую духовную культуру.</a:t>
            </a:r>
          </a:p>
          <a:p>
            <a:pPr marL="45720" indent="0">
              <a:buNone/>
            </a:pPr>
            <a:r>
              <a:rPr lang="ru-RU" sz="2300" dirty="0">
                <a:latin typeface="Times New Roman" pitchFamily="18" charset="0"/>
                <a:cs typeface="Times New Roman" pitchFamily="18" charset="0"/>
              </a:rPr>
              <a:t>Правильно организованное воспитание и процесс усвоения ребенком  опыта общественной жизни, сформированное условие для активного познания дошкольником окружающей его социальной действительности  имеет решающее значение в становлении основ личности.</a:t>
            </a:r>
          </a:p>
          <a:p>
            <a:pPr marL="45720" indent="0">
              <a:buNone/>
            </a:pPr>
            <a:r>
              <a:rPr lang="ru-RU" sz="2300" dirty="0">
                <a:latin typeface="Times New Roman" pitchFamily="18" charset="0"/>
                <a:cs typeface="Times New Roman" pitchFamily="18" charset="0"/>
              </a:rPr>
              <a:t>С первых лет жизни ребенка приобщение его к культуре, общечеловеческим ценностям помогают заложить в нем фундамент нравственности, патриотизма, формирует основы самосознания  и индивидуальности.</a:t>
            </a:r>
          </a:p>
          <a:p>
            <a:pPr marL="45720" indent="0">
              <a:buNone/>
            </a:pPr>
            <a:r>
              <a:rPr lang="ru-RU" sz="2300" dirty="0">
                <a:latin typeface="Times New Roman" pitchFamily="18" charset="0"/>
                <a:cs typeface="Times New Roman" pitchFamily="18" charset="0"/>
              </a:rPr>
              <a:t>Особое внимание в деятельности ДОУ  уделяется укреплению связей с родителями. Совместное участие в творческих мероприятиях  помогает объединить семью и наполнить ее досуг новым содержанием.  Создание условий для совместной творческой деятельности, сочетание индивидуального и коллективного творчества детей и родителей способствует  единению педагогов, родителей и детей. Что формирует положительное отношение  друг к другу.</a:t>
            </a:r>
          </a:p>
          <a:p>
            <a:pPr marL="45720" indent="0">
              <a:buNone/>
            </a:pPr>
            <a:r>
              <a:rPr lang="ru-RU" sz="2300" dirty="0">
                <a:latin typeface="Times New Roman" pitchFamily="18" charset="0"/>
                <a:cs typeface="Times New Roman" pitchFamily="18" charset="0"/>
              </a:rPr>
              <a:t>Большое место в приобщении детей к народной культуре должны занимать народные праздники и традиции. Именно здесь формируются тончайшие наблюдения за характерными особенностями времен года, погодными изменениями, поведением птиц, насекомых, растений. Причем, эти наблюдения непосредственно связаны с трудом и различными сторонами общественной жизни человека во всей их целостности и многообразии.</a:t>
            </a:r>
          </a:p>
          <a:p>
            <a:pPr marL="45720" indent="0">
              <a:buNone/>
            </a:pPr>
            <a:r>
              <a:rPr lang="ru-RU" sz="2300" dirty="0">
                <a:latin typeface="Times New Roman" pitchFamily="18" charset="0"/>
                <a:cs typeface="Times New Roman" pitchFamily="18" charset="0"/>
              </a:rPr>
              <a:t>Для успешного ознакомления с традиционными народными праздниками необходимо дать детям представление о культуре народа, знакомить с традициями и народными обрядами, что формирует в детях позитивные ценности. Так же в дошкольном возрасте необходимо формировать у детей чувство толерантности, уважения к другим народам, их традициям.</a:t>
            </a:r>
          </a:p>
          <a:p>
            <a:pPr marL="45720" indent="0">
              <a:buNone/>
            </a:pPr>
            <a:r>
              <a:rPr lang="ru-RU" sz="2300" dirty="0">
                <a:latin typeface="Times New Roman" pitchFamily="18" charset="0"/>
                <a:cs typeface="Times New Roman" pitchFamily="18" charset="0"/>
              </a:rPr>
              <a:t>Насыщенность народного праздника иди игры  творческими импровизациями, сюрпризными моментами стимулирует интерес детей, усиливает их впечатления и переживания, обогащает художественное и эстетическое восприятие. А главное, обеспечивает естественное приобщение детей к национальным традициям, утверждает в их сознании фундаментальные, духовные и эстетические ценности.</a:t>
            </a:r>
          </a:p>
          <a:p>
            <a:pPr marL="45720" indent="0">
              <a:buNone/>
            </a:pPr>
            <a:r>
              <a:rPr lang="ru-RU" dirty="0"/>
              <a:t> </a:t>
            </a:r>
          </a:p>
        </p:txBody>
      </p:sp>
    </p:spTree>
    <p:extLst>
      <p:ext uri="{BB962C8B-B14F-4D97-AF65-F5344CB8AC3E}">
        <p14:creationId xmlns:p14="http://schemas.microsoft.com/office/powerpoint/2010/main" val="337667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467544" y="188640"/>
            <a:ext cx="8280920" cy="6336704"/>
          </a:xfrm>
        </p:spPr>
        <p:txBody>
          <a:bodyPr>
            <a:normAutofit fontScale="77500" lnSpcReduction="20000"/>
          </a:bodyPr>
          <a:lstStyle/>
          <a:p>
            <a:pPr marL="45720" indent="0">
              <a:buNone/>
            </a:pPr>
            <a:r>
              <a:rPr lang="ru-RU" b="1" dirty="0" smtClean="0">
                <a:solidFill>
                  <a:srgbClr val="7030A0"/>
                </a:solidFill>
              </a:rPr>
              <a:t>Ожидаемые результаты  реализации проекта.</a:t>
            </a:r>
            <a:endParaRPr lang="ru-RU" dirty="0" smtClean="0">
              <a:solidFill>
                <a:srgbClr val="7030A0"/>
              </a:solidFill>
            </a:endParaRPr>
          </a:p>
          <a:p>
            <a:pPr marL="45720" indent="0">
              <a:buNone/>
            </a:pPr>
            <a:r>
              <a:rPr lang="ru-RU" sz="2400" dirty="0" smtClean="0">
                <a:solidFill>
                  <a:srgbClr val="0070C0"/>
                </a:solidFill>
                <a:latin typeface="Times New Roman" pitchFamily="18" charset="0"/>
                <a:cs typeface="Times New Roman" pitchFamily="18" charset="0"/>
              </a:rPr>
              <a:t>для детей:</a:t>
            </a:r>
          </a:p>
          <a:p>
            <a:pPr marL="45720" indent="0">
              <a:buNone/>
            </a:pPr>
            <a:r>
              <a:rPr lang="ru-RU" sz="2400" dirty="0" smtClean="0">
                <a:latin typeface="Times New Roman" pitchFamily="18" charset="0"/>
                <a:cs typeface="Times New Roman" pitchFamily="18" charset="0"/>
              </a:rPr>
              <a:t>-       обеспечение эмоционального благополучия ребёнка и создания внутренних предпосылок для дальнейшего  личностного развития;</a:t>
            </a:r>
          </a:p>
          <a:p>
            <a:pPr marL="45720" indent="0">
              <a:buNone/>
            </a:pPr>
            <a:r>
              <a:rPr lang="ru-RU" sz="2400" dirty="0" smtClean="0">
                <a:latin typeface="Times New Roman" pitchFamily="18" charset="0"/>
                <a:cs typeface="Times New Roman" pitchFamily="18" charset="0"/>
              </a:rPr>
              <a:t>-       пробуждение интереса к истории и культуре своей Родины, любви к родному краю;</a:t>
            </a:r>
          </a:p>
          <a:p>
            <a:pPr marL="45720" indent="0">
              <a:buNone/>
            </a:pPr>
            <a:r>
              <a:rPr lang="ru-RU" sz="2400" dirty="0" smtClean="0">
                <a:latin typeface="Times New Roman" pitchFamily="18" charset="0"/>
                <a:cs typeface="Times New Roman" pitchFamily="18" charset="0"/>
              </a:rPr>
              <a:t>-        формирование чувств национального достоинства;</a:t>
            </a:r>
          </a:p>
          <a:p>
            <a:pPr marL="45720" indent="0">
              <a:buNone/>
            </a:pPr>
            <a:r>
              <a:rPr lang="ru-RU" sz="2400" dirty="0" smtClean="0">
                <a:latin typeface="Times New Roman" pitchFamily="18" charset="0"/>
                <a:cs typeface="Times New Roman" pitchFamily="18" charset="0"/>
              </a:rPr>
              <a:t>-       развитие социальных компетенций ребёнка в коллективе и в общении друг с другом,</a:t>
            </a:r>
          </a:p>
          <a:p>
            <a:pPr marL="45720" indent="0">
              <a:buNone/>
            </a:pPr>
            <a:r>
              <a:rPr lang="ru-RU" sz="2400" dirty="0" smtClean="0">
                <a:latin typeface="Times New Roman" pitchFamily="18" charset="0"/>
                <a:cs typeface="Times New Roman" pitchFamily="18" charset="0"/>
              </a:rPr>
              <a:t> </a:t>
            </a:r>
            <a:r>
              <a:rPr lang="ru-RU" sz="2400" dirty="0" smtClean="0">
                <a:solidFill>
                  <a:srgbClr val="0070C0"/>
                </a:solidFill>
                <a:latin typeface="Times New Roman" pitchFamily="18" charset="0"/>
                <a:cs typeface="Times New Roman" pitchFamily="18" charset="0"/>
              </a:rPr>
              <a:t>для педагогов:</a:t>
            </a:r>
          </a:p>
          <a:p>
            <a:pPr marL="45720" indent="0">
              <a:buNone/>
            </a:pPr>
            <a:r>
              <a:rPr lang="ru-RU" sz="2400" dirty="0" smtClean="0">
                <a:latin typeface="Times New Roman" pitchFamily="18" charset="0"/>
                <a:cs typeface="Times New Roman" pitchFamily="18" charset="0"/>
              </a:rPr>
              <a:t>-       объединение усилий педагогов и родителей при организации работы по приобщению к русской национальной культуре.</a:t>
            </a:r>
          </a:p>
          <a:p>
            <a:pPr marL="45720" indent="0">
              <a:buNone/>
            </a:pPr>
            <a:r>
              <a:rPr lang="ru-RU" sz="2400" dirty="0" smtClean="0">
                <a:latin typeface="Times New Roman" pitchFamily="18" charset="0"/>
                <a:cs typeface="Times New Roman" pitchFamily="18" charset="0"/>
              </a:rPr>
              <a:t>-       разработка комплексно-тематического планирования воспитательно-образовательного процесса по духовно-нравственному воспитанию.</a:t>
            </a:r>
          </a:p>
          <a:p>
            <a:pPr marL="45720" indent="0">
              <a:buNone/>
            </a:pPr>
            <a:r>
              <a:rPr lang="ru-RU" sz="2400" dirty="0" smtClean="0">
                <a:solidFill>
                  <a:srgbClr val="0070C0"/>
                </a:solidFill>
                <a:latin typeface="Times New Roman" pitchFamily="18" charset="0"/>
                <a:cs typeface="Times New Roman" pitchFamily="18" charset="0"/>
              </a:rPr>
              <a:t>для родителей:</a:t>
            </a:r>
          </a:p>
          <a:p>
            <a:pPr marL="45720" indent="0">
              <a:buNone/>
            </a:pPr>
            <a:r>
              <a:rPr lang="ru-RU" sz="2400" dirty="0" smtClean="0">
                <a:latin typeface="Times New Roman" pitchFamily="18" charset="0"/>
                <a:cs typeface="Times New Roman" pitchFamily="18" charset="0"/>
              </a:rPr>
              <a:t>-       реализация преимущественного права родителей в развитии и воспитании своих детей;</a:t>
            </a:r>
          </a:p>
          <a:p>
            <a:pPr marL="45720" indent="0">
              <a:buNone/>
            </a:pPr>
            <a:r>
              <a:rPr lang="ru-RU" sz="2400" dirty="0" smtClean="0">
                <a:latin typeface="Times New Roman" pitchFamily="18" charset="0"/>
                <a:cs typeface="Times New Roman" pitchFamily="18" charset="0"/>
              </a:rPr>
              <a:t>-       объединение и реализация инициатив социально - активных родителей в области духовно-нравственного  развития и воспитания детей;</a:t>
            </a:r>
          </a:p>
          <a:p>
            <a:pPr marL="45720" indent="0">
              <a:buNone/>
            </a:pPr>
            <a:r>
              <a:rPr lang="ru-RU" sz="2400" dirty="0" smtClean="0">
                <a:latin typeface="Times New Roman" pitchFamily="18" charset="0"/>
                <a:cs typeface="Times New Roman" pitchFamily="18" charset="0"/>
              </a:rPr>
              <a:t>-       создание системы социального партнёрства ДОУ и семьи в вопросах духовно-нравственного  воспитания детей;</a:t>
            </a:r>
          </a:p>
          <a:p>
            <a:endParaRPr lang="ru-RU" dirty="0"/>
          </a:p>
        </p:txBody>
      </p:sp>
    </p:spTree>
    <p:extLst>
      <p:ext uri="{BB962C8B-B14F-4D97-AF65-F5344CB8AC3E}">
        <p14:creationId xmlns:p14="http://schemas.microsoft.com/office/powerpoint/2010/main" val="1546923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07504" y="188640"/>
            <a:ext cx="8856984" cy="6480720"/>
          </a:xfrm>
        </p:spPr>
        <p:txBody>
          <a:bodyPr>
            <a:normAutofit fontScale="92500" lnSpcReduction="10000"/>
          </a:bodyPr>
          <a:lstStyle/>
          <a:p>
            <a:pPr marL="45720" indent="0">
              <a:buNone/>
            </a:pPr>
            <a:r>
              <a:rPr lang="ru-RU" b="1" dirty="0" smtClean="0">
                <a:solidFill>
                  <a:srgbClr val="7030A0"/>
                </a:solidFill>
                <a:latin typeface="Times New Roman" pitchFamily="18" charset="0"/>
                <a:cs typeface="Times New Roman" pitchFamily="18" charset="0"/>
              </a:rPr>
              <a:t>Участники </a:t>
            </a:r>
            <a:r>
              <a:rPr lang="ru-RU" b="1" dirty="0">
                <a:solidFill>
                  <a:srgbClr val="7030A0"/>
                </a:solidFill>
                <a:latin typeface="Times New Roman" pitchFamily="18" charset="0"/>
                <a:cs typeface="Times New Roman" pitchFamily="18" charset="0"/>
              </a:rPr>
              <a:t>проекта</a:t>
            </a:r>
            <a:endParaRPr lang="ru-RU" dirty="0">
              <a:solidFill>
                <a:srgbClr val="7030A0"/>
              </a:solidFill>
              <a:latin typeface="Times New Roman" pitchFamily="18" charset="0"/>
              <a:cs typeface="Times New Roman" pitchFamily="18" charset="0"/>
            </a:endParaRPr>
          </a:p>
          <a:p>
            <a:pPr marL="45720" indent="0">
              <a:buNone/>
            </a:pPr>
            <a:r>
              <a:rPr lang="ru-RU" dirty="0">
                <a:latin typeface="Times New Roman" pitchFamily="18" charset="0"/>
                <a:cs typeface="Times New Roman" pitchFamily="18" charset="0"/>
              </a:rPr>
              <a:t>- воспитатели;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дети в возрасте от 6 до 7 лет;</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родители (законные представители);</a:t>
            </a:r>
          </a:p>
          <a:p>
            <a:pPr marL="45720" indent="0">
              <a:buNone/>
            </a:pPr>
            <a:r>
              <a:rPr lang="ru-RU" b="1" dirty="0">
                <a:solidFill>
                  <a:srgbClr val="7030A0"/>
                </a:solidFill>
                <a:latin typeface="Times New Roman" pitchFamily="18" charset="0"/>
                <a:cs typeface="Times New Roman" pitchFamily="18" charset="0"/>
              </a:rPr>
              <a:t>Механизмы реализации проекта.</a:t>
            </a:r>
            <a:endParaRPr lang="ru-RU" dirty="0">
              <a:solidFill>
                <a:srgbClr val="7030A0"/>
              </a:solidFill>
              <a:latin typeface="Times New Roman" pitchFamily="18" charset="0"/>
              <a:cs typeface="Times New Roman" pitchFamily="18" charset="0"/>
            </a:endParaRPr>
          </a:p>
          <a:p>
            <a:pPr marL="45720" indent="0">
              <a:buNone/>
            </a:pPr>
            <a:r>
              <a:rPr lang="ru-RU" dirty="0">
                <a:latin typeface="Times New Roman" pitchFamily="18" charset="0"/>
                <a:cs typeface="Times New Roman" pitchFamily="18" charset="0"/>
              </a:rPr>
              <a:t>- Активное взаимодействие всех участников воспитательно-образовательного процесса;</a:t>
            </a:r>
          </a:p>
          <a:p>
            <a:pPr marL="45720" indent="0">
              <a:buNone/>
            </a:pPr>
            <a:r>
              <a:rPr lang="ru-RU" dirty="0">
                <a:latin typeface="Times New Roman" pitchFamily="18" charset="0"/>
                <a:cs typeface="Times New Roman" pitchFamily="18" charset="0"/>
              </a:rPr>
              <a:t>- Формирование партнерского сообщества сотрудников ДОУ, детей и родителей в процессе организации работы по духовно-нравственному воспитанию.</a:t>
            </a:r>
          </a:p>
          <a:p>
            <a:pPr marL="45720" indent="0">
              <a:buNone/>
            </a:pPr>
            <a:r>
              <a:rPr lang="ru-RU" b="1" dirty="0">
                <a:solidFill>
                  <a:srgbClr val="7030A0"/>
                </a:solidFill>
                <a:latin typeface="Times New Roman" pitchFamily="18" charset="0"/>
                <a:cs typeface="Times New Roman" pitchFamily="18" charset="0"/>
              </a:rPr>
              <a:t>Ресурсы, необходимые для запуска проекта:</a:t>
            </a:r>
            <a:endParaRPr lang="ru-RU" dirty="0">
              <a:solidFill>
                <a:srgbClr val="7030A0"/>
              </a:solidFill>
              <a:latin typeface="Times New Roman" pitchFamily="18" charset="0"/>
              <a:cs typeface="Times New Roman" pitchFamily="18" charset="0"/>
            </a:endParaRPr>
          </a:p>
          <a:p>
            <a:pPr marL="45720" lvl="0" indent="0">
              <a:buNone/>
            </a:pPr>
            <a:r>
              <a:rPr lang="ru-RU" dirty="0">
                <a:latin typeface="Times New Roman" pitchFamily="18" charset="0"/>
                <a:cs typeface="Times New Roman" pitchFamily="18" charset="0"/>
              </a:rPr>
              <a:t>Обеспечение материально-технических условий (оформление группы, музыкального зала);</a:t>
            </a:r>
          </a:p>
          <a:p>
            <a:pPr marL="45720" lvl="0" indent="0">
              <a:buNone/>
            </a:pPr>
            <a:r>
              <a:rPr lang="ru-RU" dirty="0">
                <a:latin typeface="Times New Roman" pitchFamily="18" charset="0"/>
                <a:cs typeface="Times New Roman" pitchFamily="18" charset="0"/>
              </a:rPr>
              <a:t>Подбор литературы по теме; произведений русского народного творчества; наглядного материала (иллюстрации, фотографии, репродукции);</a:t>
            </a:r>
          </a:p>
          <a:p>
            <a:pPr marL="45720" lvl="0" indent="0">
              <a:buNone/>
            </a:pPr>
            <a:r>
              <a:rPr lang="ru-RU" dirty="0">
                <a:latin typeface="Times New Roman" pitchFamily="18" charset="0"/>
                <a:cs typeface="Times New Roman" pitchFamily="18" charset="0"/>
              </a:rPr>
              <a:t>Подготовка материала для продуктивной деятельности;</a:t>
            </a:r>
          </a:p>
          <a:p>
            <a:pPr marL="45720" lvl="0" indent="0">
              <a:buNone/>
            </a:pPr>
            <a:r>
              <a:rPr lang="ru-RU" dirty="0">
                <a:latin typeface="Times New Roman" pitchFamily="18" charset="0"/>
                <a:cs typeface="Times New Roman" pitchFamily="18" charset="0"/>
              </a:rPr>
              <a:t>Подборка подвижных, дидактических игр,</a:t>
            </a:r>
          </a:p>
          <a:p>
            <a:pPr marL="45720" lvl="0" indent="0">
              <a:buNone/>
            </a:pPr>
            <a:r>
              <a:rPr lang="ru-RU" dirty="0">
                <a:latin typeface="Times New Roman" pitchFamily="18" charset="0"/>
                <a:cs typeface="Times New Roman" pitchFamily="18" charset="0"/>
              </a:rPr>
              <a:t>Использование  мультимедийного комплекса и презентаций  к   занятиям.</a:t>
            </a:r>
          </a:p>
          <a:p>
            <a:endParaRPr lang="ru-RU" dirty="0"/>
          </a:p>
        </p:txBody>
      </p:sp>
    </p:spTree>
    <p:extLst>
      <p:ext uri="{BB962C8B-B14F-4D97-AF65-F5344CB8AC3E}">
        <p14:creationId xmlns:p14="http://schemas.microsoft.com/office/powerpoint/2010/main" val="62895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07504" y="116632"/>
            <a:ext cx="8856984" cy="6624736"/>
          </a:xfrm>
        </p:spPr>
        <p:txBody>
          <a:bodyPr>
            <a:normAutofit fontScale="25000" lnSpcReduction="20000"/>
          </a:bodyPr>
          <a:lstStyle/>
          <a:p>
            <a:pPr marL="45720" indent="0">
              <a:buNone/>
            </a:pPr>
            <a:r>
              <a:rPr lang="ru-RU" sz="4800" b="1" dirty="0" smtClean="0">
                <a:solidFill>
                  <a:srgbClr val="0070C0"/>
                </a:solidFill>
                <a:latin typeface="Times New Roman" pitchFamily="18" charset="0"/>
                <a:cs typeface="Times New Roman" pitchFamily="18" charset="0"/>
              </a:rPr>
              <a:t>                                                                      Методы </a:t>
            </a:r>
            <a:r>
              <a:rPr lang="ru-RU" sz="4800" b="1" dirty="0">
                <a:solidFill>
                  <a:srgbClr val="0070C0"/>
                </a:solidFill>
                <a:latin typeface="Times New Roman" pitchFamily="18" charset="0"/>
                <a:cs typeface="Times New Roman" pitchFamily="18" charset="0"/>
              </a:rPr>
              <a:t>реализации проекта.</a:t>
            </a:r>
            <a:endParaRPr lang="ru-RU" sz="4800" dirty="0">
              <a:solidFill>
                <a:srgbClr val="0070C0"/>
              </a:solidFill>
              <a:latin typeface="Times New Roman" pitchFamily="18" charset="0"/>
              <a:cs typeface="Times New Roman" pitchFamily="18" charset="0"/>
            </a:endParaRPr>
          </a:p>
          <a:p>
            <a:pPr marL="45720" indent="0">
              <a:buNone/>
            </a:pPr>
            <a:r>
              <a:rPr lang="ru-RU" sz="5600" dirty="0">
                <a:solidFill>
                  <a:srgbClr val="7030A0"/>
                </a:solidFill>
                <a:latin typeface="Times New Roman" pitchFamily="18" charset="0"/>
                <a:cs typeface="Times New Roman" pitchFamily="18" charset="0"/>
              </a:rPr>
              <a:t>1.Наглядно-действенный метод:</a:t>
            </a:r>
          </a:p>
          <a:p>
            <a:pPr marL="45720" indent="0">
              <a:buNone/>
            </a:pPr>
            <a:r>
              <a:rPr lang="ru-RU" sz="5600" dirty="0">
                <a:latin typeface="Times New Roman" pitchFamily="18" charset="0"/>
                <a:cs typeface="Times New Roman" pitchFamily="18" charset="0"/>
              </a:rPr>
              <a:t>- показ сказок (педагогом, детьми);</a:t>
            </a:r>
          </a:p>
          <a:p>
            <a:pPr marL="45720" indent="0">
              <a:buNone/>
            </a:pPr>
            <a:r>
              <a:rPr lang="ru-RU" sz="5600" dirty="0">
                <a:latin typeface="Times New Roman" pitchFamily="18" charset="0"/>
                <a:cs typeface="Times New Roman" pitchFamily="18" charset="0"/>
              </a:rPr>
              <a:t>- рассматривание  книжных иллюстраций, репродукций;</a:t>
            </a:r>
          </a:p>
          <a:p>
            <a:pPr marL="45720" indent="0">
              <a:buNone/>
            </a:pPr>
            <a:r>
              <a:rPr lang="ru-RU" sz="5600" dirty="0">
                <a:latin typeface="Times New Roman" pitchFamily="18" charset="0"/>
                <a:cs typeface="Times New Roman" pitchFamily="18" charset="0"/>
              </a:rPr>
              <a:t>- проведение дидактических и музыкально-дидактических игр;</a:t>
            </a:r>
          </a:p>
          <a:p>
            <a:pPr marL="45720" indent="0">
              <a:buNone/>
            </a:pPr>
            <a:r>
              <a:rPr lang="ru-RU" sz="5600" dirty="0">
                <a:latin typeface="Times New Roman" pitchFamily="18" charset="0"/>
                <a:cs typeface="Times New Roman" pitchFamily="18" charset="0"/>
              </a:rPr>
              <a:t>- наблюдение;</a:t>
            </a:r>
          </a:p>
          <a:p>
            <a:pPr marL="45720" indent="0">
              <a:buNone/>
            </a:pPr>
            <a:r>
              <a:rPr lang="ru-RU" sz="5600" dirty="0">
                <a:latin typeface="Times New Roman" pitchFamily="18" charset="0"/>
                <a:cs typeface="Times New Roman" pitchFamily="18" charset="0"/>
              </a:rPr>
              <a:t>- чтение педагогом художественной литературы;</a:t>
            </a:r>
          </a:p>
          <a:p>
            <a:pPr marL="45720" indent="0">
              <a:buNone/>
            </a:pPr>
            <a:r>
              <a:rPr lang="ru-RU" sz="5600" dirty="0">
                <a:latin typeface="Times New Roman" pitchFamily="18" charset="0"/>
                <a:cs typeface="Times New Roman" pitchFamily="18" charset="0"/>
              </a:rPr>
              <a:t>- воплощение впечатлений детей в творческих проявлениях;</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экскурсии, целевые прогулки.</a:t>
            </a:r>
          </a:p>
          <a:p>
            <a:pPr marL="45720" indent="0">
              <a:buNone/>
            </a:pPr>
            <a:r>
              <a:rPr lang="ru-RU" sz="5600" dirty="0">
                <a:solidFill>
                  <a:srgbClr val="7030A0"/>
                </a:solidFill>
                <a:latin typeface="Times New Roman" pitchFamily="18" charset="0"/>
                <a:cs typeface="Times New Roman" pitchFamily="18" charset="0"/>
              </a:rPr>
              <a:t>2. Словесно-образный метод:</a:t>
            </a:r>
          </a:p>
          <a:p>
            <a:pPr marL="45720" indent="0">
              <a:buNone/>
            </a:pPr>
            <a:r>
              <a:rPr lang="ru-RU" sz="5600" dirty="0">
                <a:latin typeface="Times New Roman" pitchFamily="18" charset="0"/>
                <a:cs typeface="Times New Roman" pitchFamily="18" charset="0"/>
              </a:rPr>
              <a:t>- чтение и обыгрывание литературных произведений воспитателем;</a:t>
            </a:r>
          </a:p>
          <a:p>
            <a:pPr marL="45720" indent="0">
              <a:buNone/>
            </a:pPr>
            <a:r>
              <a:rPr lang="ru-RU" sz="5600" dirty="0">
                <a:latin typeface="Times New Roman" pitchFamily="18" charset="0"/>
                <a:cs typeface="Times New Roman" pitchFamily="18" charset="0"/>
              </a:rPr>
              <a:t>- загадывание и отгадывание загадок;</a:t>
            </a:r>
          </a:p>
          <a:p>
            <a:pPr marL="45720" indent="0">
              <a:buNone/>
            </a:pPr>
            <a:r>
              <a:rPr lang="ru-RU" sz="5600" dirty="0">
                <a:latin typeface="Times New Roman" pitchFamily="18" charset="0"/>
                <a:cs typeface="Times New Roman" pitchFamily="18" charset="0"/>
              </a:rPr>
              <a:t>- </a:t>
            </a:r>
            <a:r>
              <a:rPr lang="ru-RU" sz="5600" dirty="0" smtClean="0">
                <a:latin typeface="Times New Roman" pitchFamily="18" charset="0"/>
                <a:cs typeface="Times New Roman" pitchFamily="18" charset="0"/>
              </a:rPr>
              <a:t>рассматривание </a:t>
            </a:r>
            <a:r>
              <a:rPr lang="ru-RU" sz="5600" dirty="0">
                <a:latin typeface="Times New Roman" pitchFamily="18" charset="0"/>
                <a:cs typeface="Times New Roman" pitchFamily="18" charset="0"/>
              </a:rPr>
              <a:t>наглядного материала;</a:t>
            </a:r>
          </a:p>
          <a:p>
            <a:pPr marL="45720" indent="0">
              <a:buNone/>
            </a:pPr>
            <a:r>
              <a:rPr lang="ru-RU" sz="5600" dirty="0">
                <a:latin typeface="Times New Roman" pitchFamily="18" charset="0"/>
                <a:cs typeface="Times New Roman" pitchFamily="18" charset="0"/>
              </a:rPr>
              <a:t>- рассказы детей о своих впечатлениях;</a:t>
            </a:r>
          </a:p>
          <a:p>
            <a:pPr marL="45720" indent="0">
              <a:buNone/>
            </a:pPr>
            <a:r>
              <a:rPr lang="ru-RU" sz="5600" dirty="0">
                <a:latin typeface="Times New Roman" pitchFamily="18" charset="0"/>
                <a:cs typeface="Times New Roman" pitchFamily="18" charset="0"/>
              </a:rPr>
              <a:t>- беседы с элементами диалога, обобщающие рассказы воспитателя;</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чтение сказок и стихотворений детьми, воспитателем с последующей драматизацией;</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ответы на вопросы педагога, детей;</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проведение  разнообразных игр (малоподвижные, сюжетно-ролевые, дидактические, игры-драматизации и др.);</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a:t>
            </a:r>
            <a:r>
              <a:rPr lang="ru-RU" sz="5600" dirty="0" smtClean="0">
                <a:latin typeface="Times New Roman" pitchFamily="18" charset="0"/>
                <a:cs typeface="Times New Roman" pitchFamily="18" charset="0"/>
              </a:rPr>
              <a:t>обобщения </a:t>
            </a:r>
            <a:r>
              <a:rPr lang="ru-RU" sz="5600" dirty="0">
                <a:latin typeface="Times New Roman" pitchFamily="18" charset="0"/>
                <a:cs typeface="Times New Roman" pitchFamily="18" charset="0"/>
              </a:rPr>
              <a:t>дополнительного материала воспитателем;</a:t>
            </a:r>
          </a:p>
          <a:p>
            <a:pPr marL="45720" indent="0">
              <a:buNone/>
            </a:pPr>
            <a:r>
              <a:rPr lang="ru-RU" sz="5600" dirty="0">
                <a:latin typeface="Times New Roman" pitchFamily="18" charset="0"/>
                <a:cs typeface="Times New Roman" pitchFamily="18" charset="0"/>
              </a:rPr>
              <a:t>-  рассказы детей по схемам, иллюстрациям, моделирования сказок</a:t>
            </a:r>
            <a:r>
              <a:rPr lang="ru-RU" sz="5600" dirty="0" smtClean="0">
                <a:latin typeface="Times New Roman" pitchFamily="18" charset="0"/>
                <a:cs typeface="Times New Roman" pitchFamily="18" charset="0"/>
              </a:rPr>
              <a:t>;- </a:t>
            </a:r>
            <a:r>
              <a:rPr lang="ru-RU" sz="5600" dirty="0">
                <a:latin typeface="Times New Roman" pitchFamily="18" charset="0"/>
                <a:cs typeface="Times New Roman" pitchFamily="18" charset="0"/>
              </a:rPr>
              <a:t>разбор  житейских ситуаций;</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проведение  викторин, конкурсов, тематических вечеров</a:t>
            </a:r>
            <a:r>
              <a:rPr lang="ru-RU" sz="5600" dirty="0" smtClean="0">
                <a:latin typeface="Times New Roman" pitchFamily="18" charset="0"/>
                <a:cs typeface="Times New Roman" pitchFamily="18" charset="0"/>
              </a:rPr>
              <a:t>.</a:t>
            </a:r>
            <a:endParaRPr lang="ru-RU" sz="5600" dirty="0">
              <a:latin typeface="Times New Roman" pitchFamily="18" charset="0"/>
              <a:cs typeface="Times New Roman" pitchFamily="18" charset="0"/>
            </a:endParaRPr>
          </a:p>
          <a:p>
            <a:pPr marL="45720" indent="0">
              <a:buNone/>
            </a:pPr>
            <a:r>
              <a:rPr lang="ru-RU" sz="5600" dirty="0">
                <a:solidFill>
                  <a:srgbClr val="7030A0"/>
                </a:solidFill>
                <a:latin typeface="Times New Roman" pitchFamily="18" charset="0"/>
                <a:cs typeface="Times New Roman" pitchFamily="18" charset="0"/>
              </a:rPr>
              <a:t>3.Практический метод:</a:t>
            </a:r>
          </a:p>
          <a:p>
            <a:pPr marL="45720" indent="0">
              <a:buNone/>
            </a:pPr>
            <a:r>
              <a:rPr lang="ru-RU" sz="5600" dirty="0">
                <a:latin typeface="Times New Roman" pitchFamily="18" charset="0"/>
                <a:cs typeface="Times New Roman" pitchFamily="18" charset="0"/>
              </a:rPr>
              <a:t>- организация продуктивной деятельности: рисование, лепка, аппликация.</a:t>
            </a:r>
          </a:p>
          <a:p>
            <a:pPr marL="45720" indent="0">
              <a:buNone/>
            </a:pPr>
            <a:r>
              <a:rPr lang="ru-RU" sz="5600" dirty="0">
                <a:latin typeface="Times New Roman" pitchFamily="18" charset="0"/>
                <a:cs typeface="Times New Roman" pitchFamily="18" charset="0"/>
              </a:rPr>
              <a:t>-  проведение  игр: со строительным материалом («Ступеньки к  Храму»), дидактических («Хорошие и плохие поступки»), подвижных («Помоги дедушке»), малоподвижных («Мирилка»), и др.;</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изготовление кукол к сказкам;</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организация  постановки пьес, сказок, литературных произведений;</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проведение  экскурсий различной направленности;</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изготовление с детьми наглядных пособий;</a:t>
            </a:r>
            <a:br>
              <a:rPr lang="ru-RU" sz="5600" dirty="0">
                <a:latin typeface="Times New Roman" pitchFamily="18" charset="0"/>
                <a:cs typeface="Times New Roman" pitchFamily="18" charset="0"/>
              </a:rPr>
            </a:br>
            <a:r>
              <a:rPr lang="ru-RU" sz="5600" dirty="0">
                <a:latin typeface="Times New Roman" pitchFamily="18" charset="0"/>
                <a:cs typeface="Times New Roman" pitchFamily="18" charset="0"/>
              </a:rPr>
              <a:t>- организация продуктивной деятельности: ИЗ (впечатления после праздника), ручной труд (Ангел, Пасхальный сувенир.)</a:t>
            </a:r>
          </a:p>
          <a:p>
            <a:endParaRPr lang="ru-RU" dirty="0"/>
          </a:p>
        </p:txBody>
      </p:sp>
    </p:spTree>
    <p:extLst>
      <p:ext uri="{BB962C8B-B14F-4D97-AF65-F5344CB8AC3E}">
        <p14:creationId xmlns:p14="http://schemas.microsoft.com/office/powerpoint/2010/main" val="4220329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7"/>
            <a:ext cx="7090108" cy="646331"/>
          </a:xfrm>
          <a:prstGeom prst="rect">
            <a:avLst/>
          </a:prstGeom>
        </p:spPr>
        <p:txBody>
          <a:bodyPr wrap="square">
            <a:spAutoFit/>
          </a:bodyPr>
          <a:lstStyle/>
          <a:p>
            <a:r>
              <a:rPr lang="ru-RU" dirty="0"/>
              <a:t>. Осинины – осенняя ярмарка (развлечение и выставка работ из овощей).</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626182"/>
            <a:ext cx="3744416" cy="2522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005064"/>
            <a:ext cx="349238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3947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338</TotalTime>
  <Words>129</Words>
  <Application>Microsoft Office PowerPoint</Application>
  <PresentationFormat>Экран (4:3)</PresentationFormat>
  <Paragraphs>85</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ТРАДИЦИИ РУССКОГО                   НАРОДА" </vt:lpstr>
      <vt:lpstr>Срок  реализации   проекта– 1 год (сентябрь 2018года – май 2019 года). </vt:lpstr>
      <vt:lpstr>Гипотеза проекта: Использование  средств и образов произведений устного народного творчества (пословиц и поговорок), художественной литературы на занятиях и повседневной жизни, ознакомление с культурой страны и родного края будут содействовать развитию духовно - нравственного сознания детей дошкольного возраста и их социализации.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ПРОЕКТ  "ДУХОВНО-НРАВСТВЕННОЕ ВОСПИТАНИЕ ДОШКОЛЬНИКОВ.   ТРАДИЦИИ РУССКОГО НАРОДА«  </dc:title>
  <dc:creator>Пользователь</dc:creator>
  <cp:lastModifiedBy>Пользователь</cp:lastModifiedBy>
  <cp:revision>20</cp:revision>
  <dcterms:created xsi:type="dcterms:W3CDTF">2019-01-13T08:16:11Z</dcterms:created>
  <dcterms:modified xsi:type="dcterms:W3CDTF">2019-09-22T03:41:41Z</dcterms:modified>
</cp:coreProperties>
</file>